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FECD13-1D05-4212-858C-0EDCE66FF375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E8F66C-B138-4A3B-A9F0-C226187F2C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Sense of Hearing and 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25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Inner (Internal)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2590800" cy="5067300"/>
          </a:xfrm>
        </p:spPr>
        <p:txBody>
          <a:bodyPr/>
          <a:lstStyle/>
          <a:p>
            <a:r>
              <a:rPr lang="en-US" dirty="0" smtClean="0"/>
              <a:t>Consists of:</a:t>
            </a:r>
          </a:p>
          <a:p>
            <a:pPr lvl="1"/>
            <a:r>
              <a:rPr lang="en-US" dirty="0" smtClean="0"/>
              <a:t>Labyrinth</a:t>
            </a:r>
          </a:p>
          <a:p>
            <a:pPr lvl="1"/>
            <a:r>
              <a:rPr lang="en-US" dirty="0" smtClean="0"/>
              <a:t>Semicircular canals</a:t>
            </a:r>
          </a:p>
          <a:p>
            <a:pPr lvl="1"/>
            <a:r>
              <a:rPr lang="en-US" dirty="0" smtClean="0"/>
              <a:t>Cochlea</a:t>
            </a:r>
          </a:p>
          <a:p>
            <a:pPr lvl="1"/>
            <a:r>
              <a:rPr lang="en-US" dirty="0" smtClean="0"/>
              <a:t>Round window</a:t>
            </a:r>
          </a:p>
          <a:p>
            <a:pPr lvl="1"/>
            <a:r>
              <a:rPr lang="en-US" dirty="0" smtClean="0"/>
              <a:t>Spiral Organ (Organ of </a:t>
            </a:r>
            <a:r>
              <a:rPr lang="en-US" dirty="0" err="1" smtClean="0"/>
              <a:t>Corti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220" name="Picture 4" descr="http://drharris.ucsd.edu/Portals/0/inner%20ear%20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5771508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87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Labyrinth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system of communicating chambers</a:t>
            </a:r>
          </a:p>
          <a:p>
            <a:r>
              <a:rPr lang="en-US" dirty="0" smtClean="0"/>
              <a:t>2 Parts:</a:t>
            </a:r>
          </a:p>
          <a:p>
            <a:pPr lvl="1"/>
            <a:r>
              <a:rPr lang="en-US" dirty="0" smtClean="0"/>
              <a:t>Osseous Labyrinth</a:t>
            </a:r>
          </a:p>
          <a:p>
            <a:pPr lvl="2"/>
            <a:r>
              <a:rPr lang="en-US" dirty="0" smtClean="0"/>
              <a:t>Bony canal in temporal bone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Membranous Labyrinth</a:t>
            </a:r>
          </a:p>
          <a:p>
            <a:pPr lvl="2"/>
            <a:r>
              <a:rPr lang="en-US" dirty="0" smtClean="0"/>
              <a:t>Similar shape of osseous labyrinth</a:t>
            </a:r>
          </a:p>
          <a:p>
            <a:pPr lvl="2"/>
            <a:r>
              <a:rPr lang="en-US" dirty="0" smtClean="0"/>
              <a:t>Found within osseous </a:t>
            </a:r>
            <a:r>
              <a:rPr lang="en-US" dirty="0" err="1" smtClean="0"/>
              <a:t>labyrintjh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Fluid between labyrinths is called perilymph which is secreted by cells in the walls of the bony canal</a:t>
            </a:r>
          </a:p>
          <a:p>
            <a:pPr lvl="1"/>
            <a:r>
              <a:rPr lang="en-US" dirty="0" smtClean="0"/>
              <a:t>Fluid within Membranous is called </a:t>
            </a:r>
            <a:r>
              <a:rPr lang="en-US" dirty="0" err="1" smtClean="0"/>
              <a:t>endolymph</a:t>
            </a: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42" name="Picture 2" descr="http://www.marshfieldclinic.org/proxy/MC-ent_earLabyrinth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81200"/>
            <a:ext cx="3152775" cy="24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40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Semicircular Canals and Cochlea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</a:t>
            </a:r>
          </a:p>
          <a:p>
            <a:pPr lvl="1"/>
            <a:r>
              <a:rPr lang="en-US" dirty="0" smtClean="0"/>
              <a:t>Part of labyrinth</a:t>
            </a:r>
          </a:p>
          <a:p>
            <a:pPr lvl="1"/>
            <a:r>
              <a:rPr lang="en-US" dirty="0" smtClean="0"/>
              <a:t>Provide sense of equilibrium</a:t>
            </a:r>
            <a:endParaRPr lang="en-US" dirty="0"/>
          </a:p>
          <a:p>
            <a:r>
              <a:rPr lang="en-US" dirty="0" err="1" smtClean="0"/>
              <a:t>Chochlea</a:t>
            </a:r>
            <a:endParaRPr lang="en-US" dirty="0" smtClean="0"/>
          </a:p>
          <a:p>
            <a:pPr lvl="1"/>
            <a:r>
              <a:rPr lang="en-US" dirty="0" smtClean="0"/>
              <a:t>Functions in hearing</a:t>
            </a:r>
          </a:p>
          <a:p>
            <a:pPr lvl="1"/>
            <a:r>
              <a:rPr lang="en-US" dirty="0" smtClean="0"/>
              <a:t>Has bony core and thin bony shelf that winds around the core like the threads of a screw</a:t>
            </a:r>
          </a:p>
          <a:p>
            <a:pPr lvl="1"/>
            <a:r>
              <a:rPr lang="en-US" dirty="0" smtClean="0"/>
              <a:t>Shelf divides the osseous labyrinth of cochlea into upper and lower compartments</a:t>
            </a:r>
          </a:p>
          <a:p>
            <a:pPr lvl="2"/>
            <a:r>
              <a:rPr lang="en-US" dirty="0" smtClean="0"/>
              <a:t>Upper Compartment (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Vestibuli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Leads from oval window to apex of spiral</a:t>
            </a:r>
          </a:p>
          <a:p>
            <a:pPr lvl="2"/>
            <a:r>
              <a:rPr lang="en-US" dirty="0" smtClean="0"/>
              <a:t>Lower Compartment (</a:t>
            </a:r>
            <a:r>
              <a:rPr lang="en-US" dirty="0" err="1" smtClean="0"/>
              <a:t>Scala</a:t>
            </a:r>
            <a:r>
              <a:rPr lang="en-US" dirty="0" smtClean="0"/>
              <a:t> Tympani)</a:t>
            </a:r>
          </a:p>
          <a:p>
            <a:pPr lvl="3"/>
            <a:r>
              <a:rPr lang="en-US" dirty="0" smtClean="0"/>
              <a:t>Extends from Apex to round window</a:t>
            </a:r>
            <a:endParaRPr lang="en-US" dirty="0"/>
          </a:p>
        </p:txBody>
      </p:sp>
      <p:pic>
        <p:nvPicPr>
          <p:cNvPr id="11266" name="Picture 2" descr="http://t0.gstatic.com/images?q=tbn:ANd9GcTsZC4afBAby6cwQVoq57M0ZMSicFcIDskbiqj6awcI02ozrhp1:labspace.open.ac.uk/file.php/6434/SD329_1_003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1295400"/>
            <a:ext cx="34671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22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Cochlea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Window</a:t>
            </a:r>
          </a:p>
          <a:p>
            <a:pPr lvl="1"/>
            <a:r>
              <a:rPr lang="en-US" dirty="0" smtClean="0"/>
              <a:t>Opening in the wall of inner ear</a:t>
            </a:r>
          </a:p>
          <a:p>
            <a:r>
              <a:rPr lang="en-US" dirty="0" smtClean="0"/>
              <a:t>Cochlear Duct</a:t>
            </a:r>
          </a:p>
          <a:p>
            <a:pPr lvl="1"/>
            <a:r>
              <a:rPr lang="en-US" dirty="0" smtClean="0"/>
              <a:t>Part of membranous labyrinth</a:t>
            </a:r>
          </a:p>
          <a:p>
            <a:pPr lvl="1"/>
            <a:r>
              <a:rPr lang="en-US" dirty="0" smtClean="0"/>
              <a:t>Lies between to bony compartments and ends as a closed sac at the apex </a:t>
            </a:r>
          </a:p>
          <a:p>
            <a:pPr lvl="1"/>
            <a:r>
              <a:rPr lang="en-US" dirty="0" smtClean="0"/>
              <a:t>Separated from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vestibuli</a:t>
            </a:r>
            <a:r>
              <a:rPr lang="en-US" dirty="0" smtClean="0"/>
              <a:t> by vestibular membrane (</a:t>
            </a:r>
            <a:r>
              <a:rPr lang="en-US" dirty="0" err="1" smtClean="0"/>
              <a:t>Reissner’s</a:t>
            </a:r>
            <a:r>
              <a:rPr lang="en-US" dirty="0" smtClean="0"/>
              <a:t> membrane) </a:t>
            </a:r>
          </a:p>
          <a:p>
            <a:pPr lvl="1"/>
            <a:r>
              <a:rPr lang="en-US" dirty="0" smtClean="0"/>
              <a:t>Separated from </a:t>
            </a:r>
            <a:r>
              <a:rPr lang="en-US" dirty="0" err="1" smtClean="0"/>
              <a:t>Scala</a:t>
            </a:r>
            <a:r>
              <a:rPr lang="en-US" dirty="0" smtClean="0"/>
              <a:t> Tympani by basilar membrane</a:t>
            </a:r>
          </a:p>
        </p:txBody>
      </p:sp>
      <p:pic>
        <p:nvPicPr>
          <p:cNvPr id="12290" name="Picture 2" descr="http://www.acousticimplants.com/images/normal-hearing-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411146"/>
            <a:ext cx="3733800" cy="2446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632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Organ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Organ of </a:t>
            </a:r>
            <a:r>
              <a:rPr lang="en-US" dirty="0" err="1" smtClean="0"/>
              <a:t>Corti</a:t>
            </a:r>
            <a:endParaRPr lang="en-US" dirty="0" smtClean="0"/>
          </a:p>
          <a:p>
            <a:pPr lvl="1"/>
            <a:r>
              <a:rPr lang="en-US" dirty="0" smtClean="0"/>
              <a:t>Contains hearing receptors</a:t>
            </a:r>
          </a:p>
          <a:p>
            <a:r>
              <a:rPr lang="en-US" dirty="0" smtClean="0"/>
              <a:t>Receptor Cells</a:t>
            </a:r>
          </a:p>
          <a:p>
            <a:pPr lvl="1"/>
            <a:r>
              <a:rPr lang="en-US" dirty="0" smtClean="0"/>
              <a:t>AKA Hair cells</a:t>
            </a:r>
          </a:p>
          <a:p>
            <a:pPr lvl="1"/>
            <a:r>
              <a:rPr lang="en-US" dirty="0" smtClean="0"/>
              <a:t>Function somewhat like neurons</a:t>
            </a:r>
          </a:p>
          <a:p>
            <a:pPr lvl="1"/>
            <a:r>
              <a:rPr lang="en-US" dirty="0" smtClean="0"/>
              <a:t>Move back and forth depending on pitch of sound</a:t>
            </a:r>
          </a:p>
          <a:p>
            <a:r>
              <a:rPr lang="en-US" dirty="0" smtClean="0"/>
              <a:t>Young person</a:t>
            </a:r>
          </a:p>
          <a:p>
            <a:pPr lvl="1"/>
            <a:r>
              <a:rPr lang="en-US" dirty="0" smtClean="0"/>
              <a:t>Detect sound waves ranging from 20-20,000 or more vibrations per second</a:t>
            </a:r>
          </a:p>
          <a:p>
            <a:pPr lvl="1"/>
            <a:r>
              <a:rPr lang="en-US" dirty="0" smtClean="0"/>
              <a:t>2,000-3,000 is the range of greatest sensitivity</a:t>
            </a:r>
          </a:p>
          <a:p>
            <a:pPr lvl="1"/>
            <a:endParaRPr lang="en-US" dirty="0"/>
          </a:p>
          <a:p>
            <a:r>
              <a:rPr lang="en-US" dirty="0" smtClean="0"/>
              <a:t>See Table 10.1 on page 274 for steps to hearing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23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Lobes interpret hearing</a:t>
            </a:r>
          </a:p>
          <a:p>
            <a:r>
              <a:rPr lang="en-US" dirty="0" smtClean="0"/>
              <a:t>Follow the </a:t>
            </a:r>
            <a:r>
              <a:rPr lang="en-US" dirty="0" err="1" smtClean="0"/>
              <a:t>Vestibulocochlear</a:t>
            </a:r>
            <a:r>
              <a:rPr lang="en-US" dirty="0" smtClean="0"/>
              <a:t> cranial nerve</a:t>
            </a:r>
            <a:endParaRPr lang="en-US" dirty="0"/>
          </a:p>
        </p:txBody>
      </p:sp>
      <p:pic>
        <p:nvPicPr>
          <p:cNvPr id="13314" name="Picture 2" descr="http://www.medicalook.com/systems_images/Vestibulocochlear_nerv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50782"/>
            <a:ext cx="6477000" cy="422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233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Sense of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Senses-2 different sensory organs</a:t>
            </a:r>
          </a:p>
          <a:p>
            <a:pPr lvl="1"/>
            <a:r>
              <a:rPr lang="en-US" dirty="0" smtClean="0"/>
              <a:t>Static </a:t>
            </a:r>
          </a:p>
          <a:p>
            <a:pPr lvl="2"/>
            <a:r>
              <a:rPr lang="en-US" dirty="0" smtClean="0"/>
              <a:t>Sense position of head</a:t>
            </a:r>
          </a:p>
          <a:p>
            <a:pPr lvl="2"/>
            <a:r>
              <a:rPr lang="en-US" dirty="0" smtClean="0"/>
              <a:t>Maintain stability and posture when head is still</a:t>
            </a:r>
          </a:p>
          <a:p>
            <a:pPr lvl="1"/>
            <a:r>
              <a:rPr lang="en-US" dirty="0" smtClean="0"/>
              <a:t>Dynamic</a:t>
            </a:r>
          </a:p>
          <a:p>
            <a:pPr lvl="2"/>
            <a:r>
              <a:rPr lang="en-US" dirty="0" smtClean="0"/>
              <a:t>Sudden movement or rotation of head</a:t>
            </a:r>
          </a:p>
          <a:p>
            <a:pPr lvl="2"/>
            <a:r>
              <a:rPr lang="en-US" dirty="0" smtClean="0"/>
              <a:t>Aid in maintaining balance</a:t>
            </a:r>
          </a:p>
          <a:p>
            <a:pPr lvl="1"/>
            <a:endParaRPr lang="en-US" dirty="0"/>
          </a:p>
        </p:txBody>
      </p:sp>
      <p:pic>
        <p:nvPicPr>
          <p:cNvPr id="14338" name="Picture 2" descr="http://lexiconicles.files.wordpress.com/2010/07/bal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4343399" cy="293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278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Vestibule</a:t>
            </a:r>
          </a:p>
          <a:p>
            <a:pPr lvl="1"/>
            <a:r>
              <a:rPr lang="en-US" dirty="0" smtClean="0"/>
              <a:t>Bony chamber between SCC and Cochlea</a:t>
            </a:r>
          </a:p>
          <a:p>
            <a:pPr lvl="1"/>
            <a:r>
              <a:rPr lang="en-US" dirty="0" smtClean="0"/>
              <a:t>Contains:</a:t>
            </a:r>
          </a:p>
          <a:p>
            <a:pPr lvl="2"/>
            <a:r>
              <a:rPr lang="en-US" dirty="0" smtClean="0"/>
              <a:t>Utricle</a:t>
            </a:r>
          </a:p>
          <a:p>
            <a:pPr lvl="2"/>
            <a:r>
              <a:rPr lang="en-US" dirty="0" err="1" smtClean="0"/>
              <a:t>Saccule</a:t>
            </a:r>
            <a:endParaRPr lang="en-US" dirty="0" smtClean="0"/>
          </a:p>
          <a:p>
            <a:pPr lvl="2"/>
            <a:r>
              <a:rPr lang="en-US" dirty="0" smtClean="0"/>
              <a:t>Each of these have tiny hair like structures called macula</a:t>
            </a:r>
          </a:p>
          <a:p>
            <a:pPr lvl="3"/>
            <a:r>
              <a:rPr lang="en-US" dirty="0" smtClean="0"/>
              <a:t>Head bending forward, backward, or to one side stimulate hair cells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5362" name="Picture 2" descr="http://www.dizziness-and-balance.com/images/labyrinth-c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24148"/>
            <a:ext cx="3581400" cy="291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239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alance Recep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782290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Organs are the three SCC</a:t>
            </a:r>
          </a:p>
          <a:p>
            <a:r>
              <a:rPr lang="en-US" dirty="0" smtClean="0"/>
              <a:t>Contain:</a:t>
            </a:r>
          </a:p>
          <a:p>
            <a:pPr lvl="1"/>
            <a:r>
              <a:rPr lang="en-US" dirty="0" smtClean="0"/>
              <a:t>Ampulla</a:t>
            </a:r>
          </a:p>
          <a:p>
            <a:pPr lvl="2"/>
            <a:r>
              <a:rPr lang="en-US" dirty="0" smtClean="0"/>
              <a:t>Houses sensory organs called crista </a:t>
            </a:r>
            <a:r>
              <a:rPr lang="en-US" dirty="0" err="1" smtClean="0"/>
              <a:t>ampularis</a:t>
            </a:r>
            <a:r>
              <a:rPr lang="en-US" dirty="0" smtClean="0"/>
              <a:t> contain a number of sensory hair cells and supporting cells</a:t>
            </a:r>
          </a:p>
          <a:p>
            <a:r>
              <a:rPr lang="en-US" dirty="0" smtClean="0"/>
              <a:t>Rapid turns of head stimulate crista </a:t>
            </a:r>
            <a:r>
              <a:rPr lang="en-US" dirty="0" err="1" smtClean="0"/>
              <a:t>ampularis</a:t>
            </a:r>
            <a:endParaRPr lang="en-US" dirty="0" smtClean="0"/>
          </a:p>
          <a:p>
            <a:pPr lvl="1"/>
            <a:r>
              <a:rPr lang="en-US" dirty="0" smtClean="0"/>
              <a:t>SCC move with head but fluid stays stationary</a:t>
            </a:r>
          </a:p>
          <a:p>
            <a:r>
              <a:rPr lang="en-US" dirty="0" smtClean="0"/>
              <a:t>Cerebellum</a:t>
            </a:r>
          </a:p>
          <a:p>
            <a:pPr lvl="1"/>
            <a:r>
              <a:rPr lang="en-US" dirty="0" smtClean="0"/>
              <a:t>Parts interpret impulses from SCC</a:t>
            </a:r>
          </a:p>
          <a:p>
            <a:r>
              <a:rPr lang="en-US" dirty="0" smtClean="0"/>
              <a:t>Other organs help maintain </a:t>
            </a:r>
            <a:br>
              <a:rPr lang="en-US" dirty="0" smtClean="0"/>
            </a:br>
            <a:r>
              <a:rPr lang="en-US" dirty="0" smtClean="0"/>
              <a:t>balance</a:t>
            </a:r>
          </a:p>
          <a:p>
            <a:pPr lvl="1"/>
            <a:r>
              <a:rPr lang="en-US" dirty="0" smtClean="0"/>
              <a:t>Eyes</a:t>
            </a:r>
          </a:p>
          <a:p>
            <a:pPr lvl="1"/>
            <a:r>
              <a:rPr lang="en-US" dirty="0" smtClean="0"/>
              <a:t>Joints in neck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420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953000"/>
          </a:xfrm>
        </p:spPr>
        <p:txBody>
          <a:bodyPr/>
          <a:lstStyle/>
          <a:p>
            <a:r>
              <a:rPr lang="en-US" dirty="0" smtClean="0"/>
              <a:t>Sense of Hearing</a:t>
            </a:r>
          </a:p>
          <a:p>
            <a:pPr lvl="1"/>
            <a:r>
              <a:rPr lang="en-US" dirty="0" smtClean="0"/>
              <a:t>Made up of: </a:t>
            </a:r>
          </a:p>
          <a:p>
            <a:pPr lvl="2"/>
            <a:r>
              <a:rPr lang="en-US" dirty="0" smtClean="0"/>
              <a:t>Outer ear</a:t>
            </a:r>
          </a:p>
          <a:p>
            <a:pPr lvl="2"/>
            <a:r>
              <a:rPr lang="en-US" dirty="0" smtClean="0"/>
              <a:t>Middle ear</a:t>
            </a:r>
          </a:p>
          <a:p>
            <a:pPr lvl="2"/>
            <a:r>
              <a:rPr lang="en-US" dirty="0" smtClean="0"/>
              <a:t>Inner ear</a:t>
            </a:r>
          </a:p>
          <a:p>
            <a:pPr lvl="1"/>
            <a:endParaRPr lang="en-US" dirty="0"/>
          </a:p>
          <a:p>
            <a:r>
              <a:rPr lang="en-US" dirty="0" smtClean="0"/>
              <a:t>Ear also functions as sense of equilibrium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ehaudiology.qwestoffice.net/earpic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064" y="2057400"/>
            <a:ext cx="5067300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020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6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90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sha.gov/dts/osta/otm/noise/images/outer_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362200"/>
            <a:ext cx="4724400" cy="321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Outer (External)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90109" cy="5105400"/>
          </a:xfrm>
        </p:spPr>
        <p:txBody>
          <a:bodyPr/>
          <a:lstStyle/>
          <a:p>
            <a:r>
              <a:rPr lang="en-US" dirty="0" smtClean="0"/>
              <a:t>3 parts</a:t>
            </a:r>
          </a:p>
          <a:p>
            <a:pPr lvl="1"/>
            <a:r>
              <a:rPr lang="en-US" dirty="0" smtClean="0"/>
              <a:t>Auricle (Pinna)</a:t>
            </a:r>
          </a:p>
          <a:p>
            <a:pPr lvl="2"/>
            <a:r>
              <a:rPr lang="en-US" dirty="0" smtClean="0"/>
              <a:t>Funnel-like structure</a:t>
            </a:r>
          </a:p>
          <a:p>
            <a:pPr lvl="1"/>
            <a:r>
              <a:rPr lang="en-US" dirty="0" smtClean="0"/>
              <a:t>External Acoustic Meatus (External </a:t>
            </a:r>
            <a:r>
              <a:rPr lang="en-US" dirty="0"/>
              <a:t>A</a:t>
            </a:r>
            <a:r>
              <a:rPr lang="en-US" dirty="0" smtClean="0"/>
              <a:t>uditory </a:t>
            </a:r>
            <a:r>
              <a:rPr lang="en-US" dirty="0"/>
              <a:t>C</a:t>
            </a:r>
            <a:r>
              <a:rPr lang="en-US" dirty="0" smtClean="0"/>
              <a:t>anal)</a:t>
            </a:r>
          </a:p>
          <a:p>
            <a:pPr lvl="2"/>
            <a:r>
              <a:rPr lang="en-US" dirty="0" smtClean="0"/>
              <a:t>S-shaped tube</a:t>
            </a:r>
          </a:p>
          <a:p>
            <a:pPr lvl="1"/>
            <a:r>
              <a:rPr lang="en-US" dirty="0" smtClean="0"/>
              <a:t>Eardrum (tympanic membrane) </a:t>
            </a:r>
          </a:p>
          <a:p>
            <a:pPr lvl="2"/>
            <a:r>
              <a:rPr lang="en-US" dirty="0" smtClean="0"/>
              <a:t>Cone shaped</a:t>
            </a:r>
          </a:p>
          <a:p>
            <a:pPr lvl="2"/>
            <a:r>
              <a:rPr lang="en-US" dirty="0" smtClean="0"/>
              <a:t>Sometimes considered part of middle ear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Auricle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962526"/>
          </a:xfrm>
        </p:spPr>
        <p:txBody>
          <a:bodyPr/>
          <a:lstStyle/>
          <a:p>
            <a:r>
              <a:rPr lang="en-US" dirty="0" smtClean="0"/>
              <a:t>Helps collect sound waves traveling through the air and directs them into the external acoustic meatus.</a:t>
            </a:r>
            <a:endParaRPr lang="en-US" dirty="0"/>
          </a:p>
        </p:txBody>
      </p:sp>
      <p:pic>
        <p:nvPicPr>
          <p:cNvPr id="3074" name="Picture 2" descr="http://www.healthline.com/vp/body/graphics/fullsize/aur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524000"/>
            <a:ext cx="5162550" cy="50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74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Acoustic Meatus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sound waves enter they change the pressure on the eardrum.</a:t>
            </a:r>
            <a:endParaRPr lang="en-US" dirty="0"/>
          </a:p>
        </p:txBody>
      </p:sp>
      <p:pic>
        <p:nvPicPr>
          <p:cNvPr id="4098" name="Picture 2" descr="http://human-physiology---ashley-vg.wikispaces.com/file/view/How_the_Ear_Hears.jpg/133885195/How_the_Ear_Hea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6248400" cy="371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56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upload.wikimedia.org/wikipedia/commons/thumb/4/40/Ear-anatomy-text-small-en.svg/230px-Ear-anatomy-text-small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3535015"/>
            <a:ext cx="4191000" cy="317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Semitransparent membrane covered by a thin layer of skin on its outer surface and a mucosa membrane in the inside</a:t>
            </a:r>
          </a:p>
          <a:p>
            <a:r>
              <a:rPr lang="en-US" dirty="0" smtClean="0"/>
              <a:t>Has an oval margin and cone-shape with the cone apex pointing inward.</a:t>
            </a:r>
            <a:endParaRPr lang="en-US" dirty="0"/>
          </a:p>
        </p:txBody>
      </p:sp>
      <p:pic>
        <p:nvPicPr>
          <p:cNvPr id="5122" name="Picture 2" descr="http://medicalimages.allrefer.com/large/ruptured-eardr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0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76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g.webmd.com/dtmcms/live/webmd/consumer_assets/site_images/media/medical/hw/hwhb17_013_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355" y="3965864"/>
            <a:ext cx="4381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Ear </a:t>
            </a:r>
            <a:br>
              <a:rPr lang="en-US" dirty="0" smtClean="0"/>
            </a:br>
            <a:r>
              <a:rPr lang="en-US" dirty="0" smtClean="0"/>
              <a:t>(Tympanic Cavity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Air-filled space in the temporal bone</a:t>
            </a:r>
          </a:p>
          <a:p>
            <a:r>
              <a:rPr lang="en-US" dirty="0" smtClean="0"/>
              <a:t>Contains three bones called Auditory </a:t>
            </a:r>
            <a:r>
              <a:rPr lang="en-US" dirty="0" err="1" smtClean="0"/>
              <a:t>Ossicles</a:t>
            </a:r>
            <a:endParaRPr lang="en-US" dirty="0" smtClean="0"/>
          </a:p>
          <a:p>
            <a:pPr lvl="1"/>
            <a:r>
              <a:rPr lang="en-US" dirty="0" smtClean="0"/>
              <a:t>Malleus</a:t>
            </a:r>
          </a:p>
          <a:p>
            <a:pPr lvl="1"/>
            <a:r>
              <a:rPr lang="en-US" dirty="0" smtClean="0"/>
              <a:t>Incus</a:t>
            </a:r>
          </a:p>
          <a:p>
            <a:pPr lvl="1"/>
            <a:r>
              <a:rPr lang="en-US" dirty="0" smtClean="0"/>
              <a:t>Stapes</a:t>
            </a:r>
          </a:p>
          <a:p>
            <a:r>
              <a:rPr lang="en-US" dirty="0" smtClean="0"/>
              <a:t>Oval Window</a:t>
            </a:r>
          </a:p>
          <a:p>
            <a:pPr lvl="1"/>
            <a:r>
              <a:rPr lang="en-US" dirty="0" smtClean="0"/>
              <a:t>Opening of tympanic cavity that leads to inner ear</a:t>
            </a:r>
          </a:p>
          <a:p>
            <a:r>
              <a:rPr lang="en-US" dirty="0" smtClean="0"/>
              <a:t>Auditory Tube (Eustachian Tube)</a:t>
            </a:r>
          </a:p>
          <a:p>
            <a:pPr lvl="1"/>
            <a:r>
              <a:rPr lang="en-US" dirty="0" smtClean="0"/>
              <a:t>Connects middle ear to nasal cavity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58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upload.wikimedia.org/wikipedia/commons/thumb/b/b0/Illu_auditory_ossicles.jpg/250px-Illu_auditory_ossic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3429000" cy="255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5791200" cy="1771652"/>
          </a:xfrm>
        </p:spPr>
        <p:txBody>
          <a:bodyPr/>
          <a:lstStyle/>
          <a:p>
            <a:r>
              <a:rPr lang="en-US" dirty="0" smtClean="0"/>
              <a:t>Auditory </a:t>
            </a:r>
            <a:r>
              <a:rPr lang="en-US" dirty="0" err="1" smtClean="0"/>
              <a:t>Ossicles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Tiny ligaments attach bones to wall of tympanic cavity</a:t>
            </a:r>
          </a:p>
          <a:p>
            <a:r>
              <a:rPr lang="en-US" dirty="0" smtClean="0"/>
              <a:t>Are covered by mucous membrane</a:t>
            </a:r>
          </a:p>
          <a:p>
            <a:r>
              <a:rPr lang="en-US" dirty="0" smtClean="0"/>
              <a:t>Bridge the ear drum and the inner ear</a:t>
            </a:r>
          </a:p>
          <a:p>
            <a:r>
              <a:rPr lang="en-US" dirty="0" smtClean="0"/>
              <a:t>Transmit vibrations between eardrum and I.E.</a:t>
            </a:r>
          </a:p>
          <a:p>
            <a:pPr lvl="1"/>
            <a:r>
              <a:rPr lang="en-US" dirty="0" smtClean="0"/>
              <a:t>Malleus is attached to ear drum</a:t>
            </a:r>
          </a:p>
          <a:p>
            <a:pPr lvl="1"/>
            <a:r>
              <a:rPr lang="en-US" dirty="0" smtClean="0"/>
              <a:t>Once eardrum vibrates so does malleus which causes Incus and then Stapes to vibrate in unison.</a:t>
            </a:r>
          </a:p>
          <a:p>
            <a:pPr lvl="1"/>
            <a:r>
              <a:rPr lang="en-US" dirty="0" smtClean="0"/>
              <a:t>Stapes is attached to oval window</a:t>
            </a:r>
          </a:p>
          <a:p>
            <a:r>
              <a:rPr lang="en-US" dirty="0"/>
              <a:t>Help increase(amplify) the force of vibrations from eardrum to oval </a:t>
            </a:r>
            <a:r>
              <a:rPr lang="en-US" dirty="0" smtClean="0"/>
              <a:t>window</a:t>
            </a:r>
          </a:p>
          <a:p>
            <a:r>
              <a:rPr lang="en-US" dirty="0" smtClean="0"/>
              <a:t>Oval window vibrations move fluid in inner ear to stimulate hearing receptors</a:t>
            </a:r>
          </a:p>
        </p:txBody>
      </p:sp>
    </p:spTree>
    <p:extLst>
      <p:ext uri="{BB962C8B-B14F-4D97-AF65-F5344CB8AC3E}">
        <p14:creationId xmlns:p14="http://schemas.microsoft.com/office/powerpoint/2010/main" val="1993873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917" y="838200"/>
            <a:ext cx="4880592" cy="1600200"/>
          </a:xfrm>
        </p:spPr>
        <p:txBody>
          <a:bodyPr/>
          <a:lstStyle/>
          <a:p>
            <a:r>
              <a:rPr lang="en-US" dirty="0" smtClean="0"/>
              <a:t>Auditory Tube</a:t>
            </a:r>
            <a:br>
              <a:rPr lang="en-US" dirty="0" smtClean="0"/>
            </a:br>
            <a:r>
              <a:rPr lang="en-US" dirty="0" smtClean="0"/>
              <a:t>Eustachian Tube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94037"/>
            <a:ext cx="8229600" cy="3763963"/>
          </a:xfrm>
        </p:spPr>
        <p:txBody>
          <a:bodyPr/>
          <a:lstStyle/>
          <a:p>
            <a:r>
              <a:rPr lang="en-US" dirty="0" smtClean="0"/>
              <a:t>Connects middle ear to back of </a:t>
            </a:r>
            <a:r>
              <a:rPr lang="en-US" dirty="0" err="1" smtClean="0"/>
              <a:t>nasopharynx</a:t>
            </a:r>
            <a:endParaRPr lang="en-US" dirty="0" smtClean="0"/>
          </a:p>
          <a:p>
            <a:r>
              <a:rPr lang="en-US" dirty="0" smtClean="0"/>
              <a:t>Conducts air between tympanic cavity and the outside of body by way of nose and mouth</a:t>
            </a:r>
          </a:p>
          <a:p>
            <a:r>
              <a:rPr lang="en-US" dirty="0" smtClean="0"/>
              <a:t>Helps maintain equal pressure of both sides of eardrum</a:t>
            </a:r>
          </a:p>
          <a:p>
            <a:r>
              <a:rPr lang="en-US" dirty="0" smtClean="0"/>
              <a:t>Function is noticeable during rapid altitude changes</a:t>
            </a:r>
          </a:p>
          <a:p>
            <a:r>
              <a:rPr lang="en-US" dirty="0" smtClean="0"/>
              <a:t>Popping sound is heard when hearing is restored back to normal</a:t>
            </a:r>
            <a:endParaRPr lang="en-US" dirty="0"/>
          </a:p>
        </p:txBody>
      </p:sp>
      <p:pic>
        <p:nvPicPr>
          <p:cNvPr id="8194" name="Picture 2" descr="http://t1.gstatic.com/images?q=tbn:ANd9GcRTcHMcOJQLmrnnsZ5WqmHM5C6qq7ehX8GPVAQ9mO_dV6uMh1OEHw:www.nlm.nih.gov/medlineplus/ency/images/ency/fullsize/19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80620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081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319</TotalTime>
  <Words>687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Sense of Hearing and Equilibrium</vt:lpstr>
      <vt:lpstr>3 Parts</vt:lpstr>
      <vt:lpstr>Outer (External) Ear</vt:lpstr>
      <vt:lpstr>Auricle</vt:lpstr>
      <vt:lpstr>External Acoustic Meatus</vt:lpstr>
      <vt:lpstr>Eardrum</vt:lpstr>
      <vt:lpstr>Middle Ear  (Tympanic Cavity</vt:lpstr>
      <vt:lpstr>Auditory Ossicles</vt:lpstr>
      <vt:lpstr>Auditory Tube Eustachian Tube</vt:lpstr>
      <vt:lpstr>Inner (Internal) Ear</vt:lpstr>
      <vt:lpstr>Labyrinth</vt:lpstr>
      <vt:lpstr>Semicircular Canals and Cochlea</vt:lpstr>
      <vt:lpstr>Cochlea Cont.</vt:lpstr>
      <vt:lpstr>Spiral Organ</vt:lpstr>
      <vt:lpstr>Nerve Pathways</vt:lpstr>
      <vt:lpstr>Sense of Equilibrium</vt:lpstr>
      <vt:lpstr>Static Equilibrium</vt:lpstr>
      <vt:lpstr>Dynamic Equilibrium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</dc:creator>
  <cp:lastModifiedBy>windows</cp:lastModifiedBy>
  <cp:revision>18</cp:revision>
  <dcterms:created xsi:type="dcterms:W3CDTF">2012-02-07T15:22:14Z</dcterms:created>
  <dcterms:modified xsi:type="dcterms:W3CDTF">2012-04-12T15:41:04Z</dcterms:modified>
</cp:coreProperties>
</file>